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9144000"/>
  <p:notesSz cx="6858000" cy="9144000"/>
  <p:embeddedFontLst>
    <p:embeddedFont>
      <p:font typeface="Helvetica Neue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regular.fntdata"/><Relationship Id="rId11" Type="http://schemas.openxmlformats.org/officeDocument/2006/relationships/slide" Target="slides/slide7.xml"/><Relationship Id="rId22" Type="http://schemas.openxmlformats.org/officeDocument/2006/relationships/font" Target="fonts/HelveticaNeue-italic.fntdata"/><Relationship Id="rId10" Type="http://schemas.openxmlformats.org/officeDocument/2006/relationships/slide" Target="slides/slide6.xml"/><Relationship Id="rId21" Type="http://schemas.openxmlformats.org/officeDocument/2006/relationships/font" Target="fonts/HelveticaNeue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HelveticaNeue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nsplash.com/photos/2CA93gJIh98?utm_source=unsplash&amp;utm_medium=referral&amp;utm_content=creditCopyText" TargetMode="External"/><Relationship Id="rId3" Type="http://schemas.openxmlformats.org/officeDocument/2006/relationships/hyperlink" Target="https://unsplash.com/search/photos/emperor?utm_source=unsplash&amp;utm_medium=referral&amp;utm_content=creditCopyText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penguins.englishforyounglearners.org/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stanfordtrees.blogspot.co.uk/2010/08/how-do-you-compare-in-size-to-emperor.html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photography.nationalgeographic.com/photography/photos/best-ngm-2012/?source=hp_dl2_photography_best_photos_year_20121231#/emperor-penguins-swimming-nicklen_61666_600x450.jpg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taiwanhostels.com/files/u1/burj-dubai-height-comparison.pn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e6a556f_1_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e6a556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the class if they know anything about Emperor penguins. Elicit that they are the biggest.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sz="1050">
                <a:solidFill>
                  <a:srgbClr val="111111"/>
                </a:solidFill>
                <a:highlight>
                  <a:srgbClr val="F5F5F5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Photo by </a:t>
            </a:r>
            <a:r>
              <a:rPr lang="en" sz="1050" u="sng">
                <a:solidFill>
                  <a:srgbClr val="999999"/>
                </a:solidFill>
                <a:highlight>
                  <a:srgbClr val="F5F5F5"/>
                </a:highlight>
                <a:latin typeface="Helvetica Neue"/>
                <a:ea typeface="Helvetica Neue"/>
                <a:cs typeface="Helvetica Neue"/>
                <a:sym typeface="Helvetica Neue"/>
                <a:hlinkClick r:id="rId2"/>
              </a:rPr>
              <a:t>Ian Parker</a:t>
            </a:r>
            <a:r>
              <a:rPr lang="en" sz="1050">
                <a:solidFill>
                  <a:srgbClr val="111111"/>
                </a:solidFill>
                <a:highlight>
                  <a:srgbClr val="F5F5F5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on </a:t>
            </a:r>
            <a:r>
              <a:rPr lang="en" sz="1050" u="sng">
                <a:solidFill>
                  <a:srgbClr val="999999"/>
                </a:solidFill>
                <a:highlight>
                  <a:srgbClr val="F5F5F5"/>
                </a:highlight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Unsplash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0bb4dbd_0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d0bb4dbd_0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 out that cold is still a great danger. If a chick falls on the ice it will probably die in a few minutes</a:t>
            </a:r>
            <a:endParaRPr sz="11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6a556f_1_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6a556f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Antarctica - point out that it is very big and very cold!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winter it is dark 24 hours a day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Penguins are the only animal or bird to live in </a:t>
            </a:r>
            <a:r>
              <a:rPr b="1" lang="en" sz="14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Antarctica</a:t>
            </a:r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80d62c9c4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80d62c9c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Antarctica - point out that it is very big and very cold!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winter it is dark 24 hours a day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Penguins are the only animal or bird to live in </a:t>
            </a:r>
            <a:r>
              <a:rPr b="1" lang="en" sz="14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Antarctica</a:t>
            </a:r>
            <a:endParaRPr sz="1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b4d59df1_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b4d59df1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Colonies - explain that a colony is like a big family. Penguins don't like to be alone.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winter it is dark 24 hours a day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Penguins are the only animal or bird to live in </a:t>
            </a:r>
            <a:r>
              <a:rPr b="1" lang="en" sz="20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Antarctica</a:t>
            </a:r>
            <a:endParaRPr b="1" sz="20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Photograph of Atlantic Penguin colony courtesy International Polar Foundation</a:t>
            </a:r>
            <a:endParaRPr sz="11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e6a556f_1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e6a556f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6a556f_1_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e6a556f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2"/>
              </a:rPr>
              <a:t>Penguin Teaching Materials</a:t>
            </a:r>
            <a:endParaRPr sz="11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e6a556f_1_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ge6a556f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 </a:t>
            </a:r>
            <a:r>
              <a:rPr lang="en" u="sng">
                <a:solidFill>
                  <a:schemeClr val="hlink"/>
                </a:solidFill>
                <a:hlinkClick r:id="rId2"/>
              </a:rPr>
              <a:t>here</a:t>
            </a:r>
            <a:r>
              <a:rPr lang="en"/>
              <a:t> for child/emperor penguin size comparison</a:t>
            </a:r>
            <a:endParaRPr sz="11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e6a556f_1_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Google Shape;41;ge6a556f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480d62c9c4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480d62c9c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dc59a25e_0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dc59a25e_0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Perhaps the easiest way to recognise an emperor is by his size </a:t>
            </a:r>
            <a:endParaRPr sz="11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e6a556f_1_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e6a556f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helps keep them warm -  like insulation in a house. They also take small breaths.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photo © Samuel Blanc [CC-BY-SA-3.0 (http://creativecommons.org/licenses/by-sa/3.0)], via Wikimedia Commons</a:t>
            </a:r>
            <a:endParaRPr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c59a25e_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dc59a25e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1" lang="en" sz="12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The flippers are for swimming &amp; walking on ice</a:t>
            </a:r>
            <a:endParaRPr i="1" sz="12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i="1" lang="en" sz="14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hoto © Samuel Blanc [CC-BY-SA-3.0 (http://creativecommons.org/licenses/by-sa/3.0)], via Wikimedia Commons</a:t>
            </a:r>
            <a:endParaRPr sz="11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436ada0_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b436ada0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73737"/>
                </a:solidFill>
                <a:highlight>
                  <a:srgbClr val="FBFDED"/>
                </a:highlight>
              </a:rPr>
              <a:t>At sea, emperor penguins glide through the water with great speed and agility. Their aerodynamic bodies and strong flippers make them excellent swimmers, reaching speeds of 3.4 m/s (7.6 mph). They can dive deeper than any other bird – as deep as 565 m (1850 ft.) – and they can stay under for more than 20 minutes.</a:t>
            </a:r>
            <a:endParaRPr>
              <a:solidFill>
                <a:srgbClr val="373737"/>
              </a:solidFill>
              <a:highlight>
                <a:srgbClr val="FBFDED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Photo </a:t>
            </a:r>
            <a:r>
              <a:rPr i="1" lang="en" sz="12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2"/>
              </a:rPr>
              <a:t>Paul Nicklen, National Geographic</a:t>
            </a:r>
            <a:r>
              <a:rPr i="1" lang="en" sz="12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436ada0_0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b436ada0_0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73737"/>
                </a:solidFill>
                <a:highlight>
                  <a:srgbClr val="FBFDED"/>
                </a:highlight>
              </a:rPr>
              <a:t>They can dive deeper than any other bird – as deep as 565 m (1850 ft.) To compare point out that the he Empire State Building is only </a:t>
            </a:r>
            <a:r>
              <a:rPr lang="en" u="sng">
                <a:solidFill>
                  <a:schemeClr val="hlink"/>
                </a:solidFill>
                <a:highlight>
                  <a:srgbClr val="FBFDED"/>
                </a:highlight>
                <a:hlinkClick r:id="rId2"/>
              </a:rPr>
              <a:t>450 metres high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Photo courtesy of National Science Foundation</a:t>
            </a:r>
            <a:endParaRPr sz="11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685800" y="2111123"/>
            <a:ext cx="7772400" cy="15464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685800" y="3786738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457200" y="1600200"/>
            <a:ext cx="3994526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7" name="Google Shape;17;p4"/>
          <p:cNvSpPr txBox="1"/>
          <p:nvPr>
            <p:ph idx="2" type="body"/>
          </p:nvPr>
        </p:nvSpPr>
        <p:spPr>
          <a:xfrm>
            <a:off x="4692274" y="1600200"/>
            <a:ext cx="3994526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idx="1" type="body"/>
          </p:nvPr>
        </p:nvSpPr>
        <p:spPr>
          <a:xfrm>
            <a:off x="457200" y="5875079"/>
            <a:ext cx="8229600" cy="6926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indent="-3429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2pPr>
            <a:lvl3pPr indent="-3429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3pPr>
            <a:lvl4pPr indent="-3429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indent="-3429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5pPr>
            <a:lvl6pPr indent="-34290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6pPr>
            <a:lvl7pPr indent="-34290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indent="-34290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8pPr>
            <a:lvl9pPr indent="-34290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5.jpg"/><Relationship Id="rId5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hyperlink" Target="http://www.youtube.com/watch?v=A9mbCNs47FI" TargetMode="External"/><Relationship Id="rId6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hyperlink" Target="http://penguins.englishforyounglearners.org/types/emperor.html" TargetMode="External"/><Relationship Id="rId10" Type="http://schemas.openxmlformats.org/officeDocument/2006/relationships/image" Target="../media/image11.jpg"/><Relationship Id="rId9" Type="http://schemas.openxmlformats.org/officeDocument/2006/relationships/hyperlink" Target="http://penguins.englishforyounglearners.org/types/jackass.html" TargetMode="External"/><Relationship Id="rId5" Type="http://schemas.openxmlformats.org/officeDocument/2006/relationships/hyperlink" Target="http://www.sciencekids.co.nz/sciencefacts/animals/penguin.html" TargetMode="External"/><Relationship Id="rId6" Type="http://schemas.openxmlformats.org/officeDocument/2006/relationships/hyperlink" Target="http://penguins.englishforyounglearners.org/types/adelie.html" TargetMode="External"/><Relationship Id="rId7" Type="http://schemas.openxmlformats.org/officeDocument/2006/relationships/hyperlink" Target="http://penguins.englishforyounglearners.org/rockhopper/chinstrap.html" TargetMode="External"/><Relationship Id="rId8" Type="http://schemas.openxmlformats.org/officeDocument/2006/relationships/hyperlink" Target="http://penguins.englishforyounglearners.org/types/little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7.gif"/><Relationship Id="rId5" Type="http://schemas.openxmlformats.org/officeDocument/2006/relationships/image" Target="../media/image14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ctrTitle"/>
          </p:nvPr>
        </p:nvSpPr>
        <p:spPr>
          <a:xfrm>
            <a:off x="784710" y="1198775"/>
            <a:ext cx="7498200" cy="19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Emperor Penguins</a:t>
            </a:r>
            <a:r>
              <a:rPr lang="en" sz="6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6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8" name="Google Shape;28;p8"/>
          <p:cNvSpPr txBox="1"/>
          <p:nvPr>
            <p:ph idx="1" type="subTitle"/>
          </p:nvPr>
        </p:nvSpPr>
        <p:spPr>
          <a:xfrm>
            <a:off x="821193" y="5473923"/>
            <a:ext cx="7730100" cy="6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9" name="Google Shape;29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2275" y="2677375"/>
            <a:ext cx="4239670" cy="295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idx="4294967295" type="title"/>
          </p:nvPr>
        </p:nvSpPr>
        <p:spPr>
          <a:xfrm>
            <a:off x="276232" y="276525"/>
            <a:ext cx="8591400" cy="82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How do Emperor chicks stay warm on the ice?</a:t>
            </a:r>
            <a:endParaRPr b="1" sz="2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274320" y="6035040"/>
            <a:ext cx="8595300" cy="5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1" lang="en" sz="20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Mothers keep their chicks warm in their brood pouches.</a:t>
            </a:r>
            <a:endParaRPr i="1" sz="20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1" sz="14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7972" y="1562085"/>
            <a:ext cx="5970465" cy="4477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0885" y="1339819"/>
            <a:ext cx="5591316" cy="4192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276232" y="276525"/>
            <a:ext cx="8591490" cy="82957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Habitat</a:t>
            </a:r>
            <a:endParaRPr b="1" sz="3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443300" y="1031700"/>
            <a:ext cx="4436700" cy="11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Emperor penguins live on the ice in </a:t>
            </a:r>
            <a:r>
              <a:rPr b="1" lang="en" sz="20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Antarctica</a:t>
            </a:r>
            <a:r>
              <a:rPr lang="en" sz="20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endParaRPr sz="20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4707923" y="5282275"/>
            <a:ext cx="4168500" cy="13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Antarctica is the coldest</a:t>
            </a:r>
            <a:endParaRPr b="1" sz="200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place in the world</a:t>
            </a:r>
            <a:endParaRPr sz="20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6248" y="2044450"/>
            <a:ext cx="4271854" cy="3203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8775" y="1951750"/>
            <a:ext cx="3200400" cy="43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276232" y="276525"/>
            <a:ext cx="8591400" cy="82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How do they keep warm?</a:t>
            </a:r>
            <a:endParaRPr b="1" sz="3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1100" y="2083150"/>
            <a:ext cx="5030826" cy="330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/>
          <p:nvPr/>
        </p:nvSpPr>
        <p:spPr>
          <a:xfrm>
            <a:off x="1352550" y="1295400"/>
            <a:ext cx="6327900" cy="11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Emperor huddle together to keep warm!</a:t>
            </a:r>
            <a:endParaRPr sz="2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/>
          </a:p>
        </p:txBody>
      </p:sp>
      <p:sp>
        <p:nvSpPr>
          <p:cNvPr id="126" name="Google Shape;126;p19"/>
          <p:cNvSpPr txBox="1"/>
          <p:nvPr/>
        </p:nvSpPr>
        <p:spPr>
          <a:xfrm>
            <a:off x="1895575" y="4896200"/>
            <a:ext cx="4857600" cy="17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They also take turns to stand out of the wind!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276232" y="276525"/>
            <a:ext cx="8591400" cy="82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Colonies</a:t>
            </a:r>
            <a:endParaRPr b="1" sz="3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1624" y="1301304"/>
            <a:ext cx="7178643" cy="463337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 txBox="1"/>
          <p:nvPr/>
        </p:nvSpPr>
        <p:spPr>
          <a:xfrm>
            <a:off x="415000" y="5529975"/>
            <a:ext cx="49800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0"/>
          <p:cNvSpPr txBox="1"/>
          <p:nvPr/>
        </p:nvSpPr>
        <p:spPr>
          <a:xfrm>
            <a:off x="808700" y="6185525"/>
            <a:ext cx="7898400" cy="43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Antarctic penguin colony of 9,000 penguins. Most are chicks - </a:t>
            </a:r>
            <a:endParaRPr b="1"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idx="4294967295" type="title"/>
          </p:nvPr>
        </p:nvSpPr>
        <p:spPr>
          <a:xfrm>
            <a:off x="276232" y="276525"/>
            <a:ext cx="8591400" cy="82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Emperor Penguins Underwater</a:t>
            </a:r>
            <a:endParaRPr sz="3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0" name="Google Shape;140;p21"/>
          <p:cNvSpPr txBox="1"/>
          <p:nvPr>
            <p:ph idx="4294967295" type="body"/>
          </p:nvPr>
        </p:nvSpPr>
        <p:spPr>
          <a:xfrm>
            <a:off x="274320" y="6025488"/>
            <a:ext cx="8595300" cy="5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1" lang="en" sz="20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Watch how they come out from under the ice</a:t>
            </a:r>
            <a:endParaRPr i="1" sz="20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7972" y="1562085"/>
            <a:ext cx="5970465" cy="4477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idx="4294967295" type="body"/>
          </p:nvPr>
        </p:nvSpPr>
        <p:spPr>
          <a:xfrm>
            <a:off x="272227" y="1523322"/>
            <a:ext cx="8599500" cy="49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4"/>
              </a:rPr>
              <a:t>Fun Facts About Penguins</a:t>
            </a:r>
            <a:endParaRPr sz="24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5"/>
              </a:rPr>
              <a:t>Fun Penguin Facts</a:t>
            </a:r>
            <a:br>
              <a:rPr lang="en" sz="18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" sz="18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br>
              <a:rPr lang="en" sz="2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6"/>
              </a:rPr>
              <a:t>Adelie</a:t>
            </a:r>
            <a:r>
              <a:rPr lang="en" sz="18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* </a:t>
            </a:r>
            <a:r>
              <a:rPr lang="en" sz="18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7"/>
              </a:rPr>
              <a:t>Rockhopper</a:t>
            </a:r>
            <a:r>
              <a:rPr lang="en" sz="18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* </a:t>
            </a:r>
            <a:r>
              <a:rPr lang="en" sz="18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8"/>
              </a:rPr>
              <a:t>Little</a:t>
            </a:r>
            <a:r>
              <a:rPr lang="en" sz="18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* </a:t>
            </a:r>
            <a:r>
              <a:rPr lang="en" sz="18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9"/>
              </a:rPr>
              <a:t>African</a:t>
            </a:r>
            <a:br>
              <a:rPr lang="en" sz="18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sz="18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8" name="Google Shape;148;p22"/>
          <p:cNvSpPr txBox="1"/>
          <p:nvPr>
            <p:ph idx="4294967295" type="title"/>
          </p:nvPr>
        </p:nvSpPr>
        <p:spPr>
          <a:xfrm>
            <a:off x="276232" y="276525"/>
            <a:ext cx="8591490" cy="82957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Find more penguininformation</a:t>
            </a:r>
            <a:endParaRPr b="1" sz="3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16041" y="3777928"/>
            <a:ext cx="2597032" cy="2082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274320" y="274320"/>
            <a:ext cx="8595300" cy="82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How big are Emperor penguins?</a:t>
            </a:r>
            <a:endParaRPr b="1" sz="3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274320" y="1490900"/>
            <a:ext cx="8682000" cy="48078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Emperors are very big birds. </a:t>
            </a:r>
            <a:endParaRPr b="1" sz="2400">
              <a:solidFill>
                <a:srgbClr val="434343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They are the biggest, tallest &amp; heaviest penguins.</a:t>
            </a:r>
            <a:br>
              <a:rPr lang="en" sz="2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sz="20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roid Sans"/>
              <a:buChar char="●"/>
            </a:pPr>
            <a:r>
              <a:rPr lang="en" sz="2400">
                <a:latin typeface="Droid Sans"/>
                <a:ea typeface="Droid Sans"/>
                <a:cs typeface="Droid Sans"/>
                <a:sym typeface="Droid Sans"/>
              </a:rPr>
              <a:t>Height: 120 cm tall </a:t>
            </a:r>
            <a:endParaRPr sz="2400">
              <a:latin typeface="Droid Sans"/>
              <a:ea typeface="Droid Sans"/>
              <a:cs typeface="Droid Sans"/>
              <a:sym typeface="Droid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roid Sans"/>
              <a:buChar char="●"/>
            </a:pPr>
            <a:r>
              <a:rPr lang="en" sz="2400">
                <a:latin typeface="Droid Sans"/>
                <a:ea typeface="Droid Sans"/>
                <a:cs typeface="Droid Sans"/>
                <a:sym typeface="Droid Sans"/>
              </a:rPr>
              <a:t>Weight: 22 - 45 kilos</a:t>
            </a:r>
            <a:endParaRPr sz="2400">
              <a:latin typeface="Droid Sans"/>
              <a:ea typeface="Droid Sans"/>
              <a:cs typeface="Droid Sans"/>
              <a:sym typeface="Droid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roid Sans"/>
              <a:buChar char="●"/>
            </a:pPr>
            <a:r>
              <a:rPr lang="en" sz="2400">
                <a:latin typeface="Droid Sans"/>
                <a:ea typeface="Droid Sans"/>
                <a:cs typeface="Droid Sans"/>
                <a:sym typeface="Droid Sans"/>
              </a:rPr>
              <a:t>5th heaviest bird species</a:t>
            </a:r>
            <a:endParaRPr sz="2400">
              <a:latin typeface="Droid Sans"/>
              <a:ea typeface="Droid Sans"/>
              <a:cs typeface="Droid Sans"/>
              <a:sym typeface="Droid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roid Sans"/>
              <a:buChar char="●"/>
            </a:pPr>
            <a:r>
              <a:rPr lang="en" sz="2400">
                <a:latin typeface="Droid Sans"/>
                <a:ea typeface="Droid Sans"/>
                <a:cs typeface="Droid Sans"/>
                <a:sym typeface="Droid Sans"/>
              </a:rPr>
              <a:t>Males are heavier</a:t>
            </a:r>
            <a:endParaRPr sz="2400"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br>
              <a:rPr lang="en" sz="2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sz="2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36" name="Google Shape;36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5218" y="2506850"/>
            <a:ext cx="3804402" cy="2834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1267" y="4555975"/>
            <a:ext cx="2278908" cy="1437236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9"/>
          <p:cNvSpPr txBox="1"/>
          <p:nvPr/>
        </p:nvSpPr>
        <p:spPr>
          <a:xfrm>
            <a:off x="2770175" y="5519600"/>
            <a:ext cx="4308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Courier New"/>
                <a:ea typeface="Courier New"/>
                <a:cs typeface="Courier New"/>
                <a:sym typeface="Courier New"/>
              </a:rPr>
              <a:t>Tall man next to an Emperor penguin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type="title"/>
          </p:nvPr>
        </p:nvSpPr>
        <p:spPr>
          <a:xfrm>
            <a:off x="276232" y="276525"/>
            <a:ext cx="8591490" cy="82957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What do they look like?</a:t>
            </a:r>
            <a:endParaRPr b="1" sz="3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44" name="Google Shape;44;p10"/>
          <p:cNvCxnSpPr/>
          <p:nvPr/>
        </p:nvCxnSpPr>
        <p:spPr>
          <a:xfrm flipH="1">
            <a:off x="3853050" y="2454275"/>
            <a:ext cx="1542300" cy="93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5" name="Google Shape;45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025" y="1497775"/>
            <a:ext cx="5778995" cy="4024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" name="Google Shape;46;p10"/>
          <p:cNvCxnSpPr/>
          <p:nvPr/>
        </p:nvCxnSpPr>
        <p:spPr>
          <a:xfrm rot="10800000">
            <a:off x="4594888" y="4219288"/>
            <a:ext cx="1644300" cy="3060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" name="Google Shape;47;p10"/>
          <p:cNvSpPr txBox="1"/>
          <p:nvPr/>
        </p:nvSpPr>
        <p:spPr>
          <a:xfrm>
            <a:off x="6141075" y="4914500"/>
            <a:ext cx="22371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0"/>
          <p:cNvSpPr txBox="1"/>
          <p:nvPr/>
        </p:nvSpPr>
        <p:spPr>
          <a:xfrm>
            <a:off x="6494138" y="4436063"/>
            <a:ext cx="19887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white bellies </a:t>
            </a:r>
            <a:endParaRPr/>
          </a:p>
        </p:txBody>
      </p:sp>
      <p:sp>
        <p:nvSpPr>
          <p:cNvPr id="49" name="Google Shape;49;p10"/>
          <p:cNvSpPr txBox="1"/>
          <p:nvPr/>
        </p:nvSpPr>
        <p:spPr>
          <a:xfrm>
            <a:off x="385700" y="5602850"/>
            <a:ext cx="22371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long flat wings</a:t>
            </a:r>
            <a:endParaRPr/>
          </a:p>
        </p:txBody>
      </p:sp>
      <p:cxnSp>
        <p:nvCxnSpPr>
          <p:cNvPr id="50" name="Google Shape;50;p10"/>
          <p:cNvCxnSpPr/>
          <p:nvPr/>
        </p:nvCxnSpPr>
        <p:spPr>
          <a:xfrm flipH="1" rot="10800000">
            <a:off x="1946538" y="4474788"/>
            <a:ext cx="2205900" cy="11913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0000" y="2214225"/>
            <a:ext cx="6016675" cy="419174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1"/>
          <p:cNvSpPr txBox="1"/>
          <p:nvPr>
            <p:ph type="title"/>
          </p:nvPr>
        </p:nvSpPr>
        <p:spPr>
          <a:xfrm>
            <a:off x="276232" y="276525"/>
            <a:ext cx="8591400" cy="82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7" name="Google Shape;57;p11"/>
          <p:cNvSpPr txBox="1"/>
          <p:nvPr>
            <p:ph idx="1" type="body"/>
          </p:nvPr>
        </p:nvSpPr>
        <p:spPr>
          <a:xfrm>
            <a:off x="1086800" y="767400"/>
            <a:ext cx="6702000" cy="829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yellow patches around ears &amp; throat</a:t>
            </a:r>
            <a:endParaRPr sz="24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8" name="Google Shape;58;p11"/>
          <p:cNvCxnSpPr/>
          <p:nvPr/>
        </p:nvCxnSpPr>
        <p:spPr>
          <a:xfrm>
            <a:off x="3855602" y="1952783"/>
            <a:ext cx="1845600" cy="18909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type="title"/>
          </p:nvPr>
        </p:nvSpPr>
        <p:spPr>
          <a:xfrm>
            <a:off x="276232" y="276525"/>
            <a:ext cx="8591400" cy="82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How to recognise an emperor</a:t>
            </a:r>
            <a:endParaRPr b="1" sz="3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4699223" y="1490900"/>
            <a:ext cx="4168500" cy="45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666666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Droid Sans"/>
                <a:ea typeface="Droid Sans"/>
                <a:cs typeface="Droid Sans"/>
                <a:sym typeface="Droid Sans"/>
              </a:rPr>
              <a:t>black feathers</a:t>
            </a:r>
            <a:endParaRPr sz="2400"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Droid Sans"/>
                <a:ea typeface="Droid Sans"/>
                <a:cs typeface="Droid Sans"/>
                <a:sym typeface="Droid Sans"/>
              </a:rPr>
              <a:t>pale yellow breasts</a:t>
            </a:r>
            <a:endParaRPr sz="2400"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br>
              <a:rPr lang="en" sz="2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sz="2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65" name="Google Shape;65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825" y="1627382"/>
            <a:ext cx="2727216" cy="4369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12"/>
          <p:cNvCxnSpPr/>
          <p:nvPr/>
        </p:nvCxnSpPr>
        <p:spPr>
          <a:xfrm flipH="1">
            <a:off x="2693423" y="2414000"/>
            <a:ext cx="2005800" cy="67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7" name="Google Shape;67;p12"/>
          <p:cNvCxnSpPr/>
          <p:nvPr/>
        </p:nvCxnSpPr>
        <p:spPr>
          <a:xfrm rot="10800000">
            <a:off x="2386900" y="2861075"/>
            <a:ext cx="2209200" cy="637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4294967295" type="title"/>
          </p:nvPr>
        </p:nvSpPr>
        <p:spPr>
          <a:xfrm>
            <a:off x="276232" y="276525"/>
            <a:ext cx="7222200" cy="119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Emperor penguins have small bills.</a:t>
            </a:r>
            <a:endParaRPr b="1" sz="2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3" name="Google Shape;73;p13"/>
          <p:cNvSpPr txBox="1"/>
          <p:nvPr>
            <p:ph idx="1" type="body"/>
          </p:nvPr>
        </p:nvSpPr>
        <p:spPr>
          <a:xfrm>
            <a:off x="274320" y="6035040"/>
            <a:ext cx="8595300" cy="5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1" sz="24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5768" y="1349462"/>
            <a:ext cx="4370332" cy="46855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Google Shape;75;p13"/>
          <p:cNvCxnSpPr/>
          <p:nvPr/>
        </p:nvCxnSpPr>
        <p:spPr>
          <a:xfrm flipH="1" rot="10800000">
            <a:off x="1618850" y="2101800"/>
            <a:ext cx="1756200" cy="1062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6" name="Google Shape;76;p13"/>
          <p:cNvSpPr txBox="1"/>
          <p:nvPr/>
        </p:nvSpPr>
        <p:spPr>
          <a:xfrm>
            <a:off x="179137" y="3086700"/>
            <a:ext cx="1598100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bill/beak</a:t>
            </a:r>
            <a:endParaRPr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idx="4294967295" type="title"/>
          </p:nvPr>
        </p:nvSpPr>
        <p:spPr>
          <a:xfrm>
            <a:off x="276232" y="276525"/>
            <a:ext cx="7222200" cy="119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Their wings are like flippers</a:t>
            </a:r>
            <a:endParaRPr b="0" sz="2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2" name="Google Shape;82;p14"/>
          <p:cNvSpPr txBox="1"/>
          <p:nvPr>
            <p:ph idx="1" type="body"/>
          </p:nvPr>
        </p:nvSpPr>
        <p:spPr>
          <a:xfrm>
            <a:off x="274320" y="6035040"/>
            <a:ext cx="8595300" cy="5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1" lang="en" sz="24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Penguins use wings for swimming</a:t>
            </a:r>
            <a:endParaRPr i="1" sz="24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83" name="Google Shape;8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5768" y="1349462"/>
            <a:ext cx="4370332" cy="46855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" name="Google Shape;84;p14"/>
          <p:cNvCxnSpPr>
            <a:stCxn id="85" idx="1"/>
          </p:cNvCxnSpPr>
          <p:nvPr/>
        </p:nvCxnSpPr>
        <p:spPr>
          <a:xfrm rot="10800000">
            <a:off x="5339795" y="3607375"/>
            <a:ext cx="1802700" cy="1139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5" name="Google Shape;85;p14"/>
          <p:cNvSpPr txBox="1"/>
          <p:nvPr/>
        </p:nvSpPr>
        <p:spPr>
          <a:xfrm>
            <a:off x="7142495" y="4518925"/>
            <a:ext cx="15012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Droid Sans"/>
                <a:ea typeface="Droid Sans"/>
                <a:cs typeface="Droid Sans"/>
                <a:sym typeface="Droid Sans"/>
              </a:rPr>
              <a:t>wing</a:t>
            </a:r>
            <a:endParaRPr sz="3000"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idx="4294967295" type="title"/>
          </p:nvPr>
        </p:nvSpPr>
        <p:spPr>
          <a:xfrm>
            <a:off x="276232" y="276525"/>
            <a:ext cx="8591400" cy="82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Emperor penguins are excellent swimmers</a:t>
            </a:r>
            <a:endParaRPr b="1" sz="2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1" name="Google Shape;91;p15"/>
          <p:cNvSpPr txBox="1"/>
          <p:nvPr>
            <p:ph idx="1" type="body"/>
          </p:nvPr>
        </p:nvSpPr>
        <p:spPr>
          <a:xfrm>
            <a:off x="274320" y="6035040"/>
            <a:ext cx="8595300" cy="5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1" sz="14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4425" y="1305310"/>
            <a:ext cx="5810250" cy="32670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 txBox="1"/>
          <p:nvPr/>
        </p:nvSpPr>
        <p:spPr>
          <a:xfrm>
            <a:off x="1469256" y="4906202"/>
            <a:ext cx="6959400" cy="13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Droid Sans"/>
              <a:buChar char="●"/>
            </a:pPr>
            <a:r>
              <a:rPr lang="en" sz="2400">
                <a:latin typeface="Droid Sans"/>
                <a:ea typeface="Droid Sans"/>
                <a:cs typeface="Droid Sans"/>
                <a:sym typeface="Droid Sans"/>
              </a:rPr>
              <a:t>They use their wings like flippers</a:t>
            </a:r>
            <a:endParaRPr sz="2400">
              <a:latin typeface="Droid Sans"/>
              <a:ea typeface="Droid Sans"/>
              <a:cs typeface="Droid Sans"/>
              <a:sym typeface="Droid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Droid Sans"/>
              <a:buChar char="●"/>
            </a:pPr>
            <a:r>
              <a:rPr lang="en" sz="2400">
                <a:latin typeface="Droid Sans"/>
                <a:ea typeface="Droid Sans"/>
                <a:cs typeface="Droid Sans"/>
                <a:sym typeface="Droid Sans"/>
              </a:rPr>
              <a:t>There bodies are the right shape</a:t>
            </a:r>
            <a:endParaRPr sz="2400">
              <a:latin typeface="Droid Sans"/>
              <a:ea typeface="Droid Sans"/>
              <a:cs typeface="Droid Sans"/>
              <a:sym typeface="Droid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Droid Sans"/>
              <a:buChar char="●"/>
            </a:pPr>
            <a:r>
              <a:rPr lang="en" sz="2400">
                <a:latin typeface="Droid Sans"/>
                <a:ea typeface="Droid Sans"/>
                <a:cs typeface="Droid Sans"/>
                <a:sym typeface="Droid Sans"/>
              </a:rPr>
              <a:t>They can swim underwater for 20 minutes</a:t>
            </a:r>
            <a:endParaRPr sz="2400"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idx="4294967295" type="title"/>
          </p:nvPr>
        </p:nvSpPr>
        <p:spPr>
          <a:xfrm>
            <a:off x="276232" y="276525"/>
            <a:ext cx="8591400" cy="82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Emperor penguins are great divers</a:t>
            </a:r>
            <a:endParaRPr b="1" sz="2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521385" y="5236915"/>
            <a:ext cx="8595300" cy="5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1" lang="en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An Emperor dives into the sea through a hole in the ice.</a:t>
            </a:r>
            <a:r>
              <a:rPr i="1" lang="en" sz="12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i="1" sz="12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1" sz="12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1" sz="14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1394835" y="5633215"/>
            <a:ext cx="68484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Droid Serif"/>
              <a:ea typeface="Droid Serif"/>
              <a:cs typeface="Droid Serif"/>
              <a:sym typeface="Droid Serif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Droid Sans"/>
              <a:buChar char="●"/>
            </a:pPr>
            <a:r>
              <a:rPr lang="en" sz="2400">
                <a:latin typeface="Droid Sans"/>
                <a:ea typeface="Droid Sans"/>
                <a:cs typeface="Droid Sans"/>
                <a:sym typeface="Droid Sans"/>
              </a:rPr>
              <a:t>They can dive 565 metres under the water.</a:t>
            </a:r>
            <a:endParaRPr sz="2400">
              <a:latin typeface="Droid Sans"/>
              <a:ea typeface="Droid Sans"/>
              <a:cs typeface="Droid Sans"/>
              <a:sym typeface="Droid Sans"/>
            </a:endParaRPr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2510" y="1336480"/>
            <a:ext cx="4926012" cy="3554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